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Inter SemiBold"/>
      <p:regular r:id="rId20"/>
      <p:bold r:id="rId21"/>
      <p:italic r:id="rId22"/>
      <p:boldItalic r:id="rId23"/>
    </p:embeddedFont>
    <p:embeddedFont>
      <p:font typeface="Inter Light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Inter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regular.fntdata"/><Relationship Id="rId22" Type="http://schemas.openxmlformats.org/officeDocument/2006/relationships/font" Target="fonts/InterSemiBold-italic.fntdata"/><Relationship Id="rId21" Type="http://schemas.openxmlformats.org/officeDocument/2006/relationships/font" Target="fonts/InterSemiBold-bold.fntdata"/><Relationship Id="rId24" Type="http://schemas.openxmlformats.org/officeDocument/2006/relationships/font" Target="fonts/InterLight-regular.fntdata"/><Relationship Id="rId23" Type="http://schemas.openxmlformats.org/officeDocument/2006/relationships/font" Target="fonts/Inter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Light-italic.fntdata"/><Relationship Id="rId25" Type="http://schemas.openxmlformats.org/officeDocument/2006/relationships/font" Target="fonts/InterLight-bold.fntdata"/><Relationship Id="rId28" Type="http://schemas.openxmlformats.org/officeDocument/2006/relationships/font" Target="fonts/Inter-regular.fntdata"/><Relationship Id="rId27" Type="http://schemas.openxmlformats.org/officeDocument/2006/relationships/font" Target="fonts/Inter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5.xml"/><Relationship Id="rId33" Type="http://schemas.openxmlformats.org/officeDocument/2006/relationships/font" Target="fonts/Inter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bbb9572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bbb9572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(Everyone)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bbb95721a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abbb95721a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ad48f6ec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ad48f6ec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bbb95721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abbb95721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d3ebd00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d3ebd00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bbb95721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bbb95721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(Everyone)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d3ebd00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d3ebd00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3eb879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a3eb879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bbb9572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abbb9572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bbb95721a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bbb95721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bbb95721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bbb95721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bbb95721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abbb95721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Lwin</a:t>
            </a:r>
            <a:br>
              <a:rPr lang="en"/>
            </a:br>
            <a:r>
              <a:rPr lang="en"/>
              <a:t>Change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3e3ab46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3e3ab46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9.png"/><Relationship Id="rId10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Melt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Monitor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701"/>
            <a:ext cx="43248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By Soham Bhowmick, Chance Kissel, Paul Lewis Marcos, Lwin Moe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December 4th, 2025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6" name="Google Shape;386;p53" title="Screen Shot 2025-12-01 at 1.20.44 PM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3784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87" name="Google Shape;387;p53"/>
          <p:cNvSpPr/>
          <p:nvPr/>
        </p:nvSpPr>
        <p:spPr>
          <a:xfrm>
            <a:off x="560525" y="1083400"/>
            <a:ext cx="25725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CS160 Sec 03 Team 6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type="title"/>
          </p:nvPr>
        </p:nvSpPr>
        <p:spPr>
          <a:xfrm>
            <a:off x="452575" y="596800"/>
            <a:ext cx="46074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Sources Page</a:t>
            </a:r>
            <a:endParaRPr/>
          </a:p>
        </p:txBody>
      </p:sp>
      <p:sp>
        <p:nvSpPr>
          <p:cNvPr id="483" name="Google Shape;483;p62"/>
          <p:cNvSpPr txBox="1"/>
          <p:nvPr>
            <p:ph idx="1" type="body"/>
          </p:nvPr>
        </p:nvSpPr>
        <p:spPr>
          <a:xfrm>
            <a:off x="286050" y="1435575"/>
            <a:ext cx="35115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What Is It For</a:t>
            </a:r>
            <a:r>
              <a:rPr lang="en"/>
              <a:t>: The sources page located at the far right of the navigation bar is to give proper citation to the data sources we are pulling from.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What Does It Provide</a:t>
            </a:r>
            <a:r>
              <a:rPr lang="en"/>
              <a:t>: It includes embedded links to each </a:t>
            </a:r>
            <a:r>
              <a:rPr lang="en"/>
              <a:t>resource,</a:t>
            </a:r>
            <a:r>
              <a:rPr lang="en"/>
              <a:t> allowing users to visit each native site to learn more about individual statistics.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62" title="Screenshot 2025-12-02 at 6.48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675" y="1435575"/>
            <a:ext cx="4043249" cy="2272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3717000" y="2108300"/>
            <a:ext cx="1800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91" name="Google Shape;491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/>
          <p:nvPr>
            <p:ph type="title"/>
          </p:nvPr>
        </p:nvSpPr>
        <p:spPr>
          <a:xfrm>
            <a:off x="452575" y="596800"/>
            <a:ext cx="78312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Did We Run Into? &amp; Future Improvements</a:t>
            </a:r>
            <a:endParaRPr/>
          </a:p>
        </p:txBody>
      </p:sp>
      <p:sp>
        <p:nvSpPr>
          <p:cNvPr id="497" name="Google Shape;497;p64"/>
          <p:cNvSpPr txBox="1"/>
          <p:nvPr>
            <p:ph idx="1" type="subTitle"/>
          </p:nvPr>
        </p:nvSpPr>
        <p:spPr>
          <a:xfrm>
            <a:off x="467825" y="1857300"/>
            <a:ext cx="2255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Live Fetching for Glacier Data</a:t>
            </a:r>
            <a:endParaRPr sz="1300"/>
          </a:p>
        </p:txBody>
      </p:sp>
      <p:sp>
        <p:nvSpPr>
          <p:cNvPr id="498" name="Google Shape;498;p64"/>
          <p:cNvSpPr txBox="1"/>
          <p:nvPr>
            <p:ph idx="2" type="body"/>
          </p:nvPr>
        </p:nvSpPr>
        <p:spPr>
          <a:xfrm>
            <a:off x="467825" y="22620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We could not find any credible sources that regularly update an API for </a:t>
            </a:r>
            <a:r>
              <a:rPr lang="en" sz="1000"/>
              <a:t>glacier</a:t>
            </a:r>
            <a:r>
              <a:rPr lang="en" sz="1000"/>
              <a:t> mass loss. This had to be changed to reading from a periodically updated CSV.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4"/>
          <p:cNvSpPr txBox="1"/>
          <p:nvPr>
            <p:ph idx="3" type="subTitle"/>
          </p:nvPr>
        </p:nvSpPr>
        <p:spPr>
          <a:xfrm>
            <a:off x="3052450" y="1857300"/>
            <a:ext cx="2271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on Data</a:t>
            </a:r>
            <a:endParaRPr/>
          </a:p>
        </p:txBody>
      </p:sp>
      <p:sp>
        <p:nvSpPr>
          <p:cNvPr id="500" name="Google Shape;500;p64"/>
          <p:cNvSpPr txBox="1"/>
          <p:nvPr>
            <p:ph idx="4" type="body"/>
          </p:nvPr>
        </p:nvSpPr>
        <p:spPr>
          <a:xfrm>
            <a:off x="3086850" y="22167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It took us a while to settle on how our data would look and on </a:t>
            </a:r>
            <a:r>
              <a:rPr lang="en" sz="1000"/>
              <a:t>what</a:t>
            </a:r>
            <a:r>
              <a:rPr lang="en" sz="1000"/>
              <a:t> </a:t>
            </a:r>
            <a:r>
              <a:rPr lang="en" sz="1000"/>
              <a:t>components</a:t>
            </a:r>
            <a:r>
              <a:rPr lang="en" sz="1000"/>
              <a:t> we would use.</a:t>
            </a:r>
            <a:endParaRPr sz="1000"/>
          </a:p>
        </p:txBody>
      </p:sp>
      <p:sp>
        <p:nvSpPr>
          <p:cNvPr id="501" name="Google Shape;501;p64"/>
          <p:cNvSpPr txBox="1"/>
          <p:nvPr>
            <p:ph idx="5" type="subTitle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502" name="Google Shape;502;p64"/>
          <p:cNvSpPr txBox="1"/>
          <p:nvPr>
            <p:ph idx="6" type="body"/>
          </p:nvPr>
        </p:nvSpPr>
        <p:spPr>
          <a:xfrm>
            <a:off x="5637075" y="22166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Because of vastly different schedules, team </a:t>
            </a:r>
            <a:r>
              <a:rPr lang="en" sz="1000"/>
              <a:t>coordination</a:t>
            </a:r>
            <a:r>
              <a:rPr lang="en" sz="1000"/>
              <a:t> would be a little tough. Keeping a consistent design took time.</a:t>
            </a:r>
            <a:endParaRPr sz="1000"/>
          </a:p>
        </p:txBody>
      </p:sp>
      <p:sp>
        <p:nvSpPr>
          <p:cNvPr id="503" name="Google Shape;503;p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4" name="Google Shape;504;p64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64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64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64"/>
          <p:cNvSpPr txBox="1"/>
          <p:nvPr>
            <p:ph idx="1" type="subTitle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r>
              <a:rPr lang="en"/>
              <a:t> Platform</a:t>
            </a:r>
            <a:endParaRPr/>
          </a:p>
        </p:txBody>
      </p:sp>
      <p:sp>
        <p:nvSpPr>
          <p:cNvPr id="509" name="Google Shape;509;p64"/>
          <p:cNvSpPr txBox="1"/>
          <p:nvPr>
            <p:ph idx="2" type="body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In the </a:t>
            </a:r>
            <a:r>
              <a:rPr lang="en" sz="1000"/>
              <a:t>future</a:t>
            </a:r>
            <a:r>
              <a:rPr lang="en" sz="1000"/>
              <a:t> we hope to move this project in the </a:t>
            </a:r>
            <a:r>
              <a:rPr lang="en" sz="1000"/>
              <a:t>mobile</a:t>
            </a:r>
            <a:r>
              <a:rPr lang="en" sz="1000"/>
              <a:t> space to further have a bigger impact.</a:t>
            </a:r>
            <a:endParaRPr sz="1000"/>
          </a:p>
        </p:txBody>
      </p:sp>
      <p:sp>
        <p:nvSpPr>
          <p:cNvPr id="510" name="Google Shape;510;p64"/>
          <p:cNvSpPr txBox="1"/>
          <p:nvPr>
            <p:ph idx="3" type="subTitle"/>
          </p:nvPr>
        </p:nvSpPr>
        <p:spPr>
          <a:xfrm>
            <a:off x="3052450" y="3188600"/>
            <a:ext cx="2271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4"/>
          <p:cNvSpPr txBox="1"/>
          <p:nvPr>
            <p:ph idx="4" type="body"/>
          </p:nvPr>
        </p:nvSpPr>
        <p:spPr>
          <a:xfrm>
            <a:off x="3086850" y="35480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 the future we could add additional data sets like sea-level rise and methane emissions.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512" name="Google Shape;512;p64"/>
          <p:cNvSpPr txBox="1"/>
          <p:nvPr>
            <p:ph idx="5" type="subTitle"/>
          </p:nvPr>
        </p:nvSpPr>
        <p:spPr>
          <a:xfrm>
            <a:off x="5637075" y="3188600"/>
            <a:ext cx="2255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Modules</a:t>
            </a:r>
            <a:endParaRPr/>
          </a:p>
        </p:txBody>
      </p:sp>
      <p:sp>
        <p:nvSpPr>
          <p:cNvPr id="513" name="Google Shape;513;p64"/>
          <p:cNvSpPr txBox="1"/>
          <p:nvPr>
            <p:ph idx="6" type="body"/>
          </p:nvPr>
        </p:nvSpPr>
        <p:spPr>
          <a:xfrm>
            <a:off x="5637075" y="35480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/>
              <a:t>By adding explanations and more interactive lessons, we hope to strengthen Melt Monitor as a teaching tool.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514" name="Google Shape;514;p64"/>
          <p:cNvSpPr txBox="1"/>
          <p:nvPr>
            <p:ph idx="5" type="subTitle"/>
          </p:nvPr>
        </p:nvSpPr>
        <p:spPr>
          <a:xfrm>
            <a:off x="9389025" y="-5388025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4"/>
          <p:cNvSpPr txBox="1"/>
          <p:nvPr/>
        </p:nvSpPr>
        <p:spPr>
          <a:xfrm>
            <a:off x="6993000" y="-6336175"/>
            <a:ext cx="21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3717000" y="2108300"/>
            <a:ext cx="1710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4" title="IMG_6547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529" l="0" r="0" t="4520"/>
          <a:stretch/>
        </p:blipFill>
        <p:spPr>
          <a:xfrm>
            <a:off x="565650" y="1569275"/>
            <a:ext cx="1466400" cy="1570200"/>
          </a:xfrm>
          <a:prstGeom prst="roundRect">
            <a:avLst>
              <a:gd fmla="val 6794" name="adj"/>
            </a:avLst>
          </a:prstGeom>
          <a:noFill/>
        </p:spPr>
      </p:pic>
      <p:sp>
        <p:nvSpPr>
          <p:cNvPr id="393" name="Google Shape;393;p54"/>
          <p:cNvSpPr txBox="1"/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Meet the 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4" name="Google Shape;394;p54"/>
          <p:cNvSpPr txBox="1"/>
          <p:nvPr>
            <p:ph idx="1" type="subTitle"/>
          </p:nvPr>
        </p:nvSpPr>
        <p:spPr>
          <a:xfrm>
            <a:off x="566350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Soham Bhowmick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5" name="Google Shape;395;p54"/>
          <p:cNvSpPr txBox="1"/>
          <p:nvPr>
            <p:ph idx="6" type="subTitle"/>
          </p:nvPr>
        </p:nvSpPr>
        <p:spPr>
          <a:xfrm>
            <a:off x="2588275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Chance Kissel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6" name="Google Shape;396;p54"/>
          <p:cNvSpPr txBox="1"/>
          <p:nvPr>
            <p:ph idx="7" type="subTitle"/>
          </p:nvPr>
        </p:nvSpPr>
        <p:spPr>
          <a:xfrm>
            <a:off x="4613113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Paul Lewis Marcos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4"/>
          <p:cNvSpPr txBox="1"/>
          <p:nvPr>
            <p:ph idx="8" type="subTitle"/>
          </p:nvPr>
        </p:nvSpPr>
        <p:spPr>
          <a:xfrm>
            <a:off x="6637950" y="3190975"/>
            <a:ext cx="14664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Lwin Moe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98" name="Google Shape;398;p54" title="Kissel_Chance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244" l="0" r="0" t="2235"/>
          <a:stretch/>
        </p:blipFill>
        <p:spPr>
          <a:xfrm>
            <a:off x="2589738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399" name="Google Shape;399;p54" title="IMG_1586.jp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5182" l="0" r="0" t="15175"/>
          <a:stretch/>
        </p:blipFill>
        <p:spPr>
          <a:xfrm>
            <a:off x="46138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400" name="Google Shape;400;p54" title="IMG_2400.jp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4570" l="0" r="0" t="4561"/>
          <a:stretch/>
        </p:blipFill>
        <p:spPr>
          <a:xfrm>
            <a:off x="66379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sp>
        <p:nvSpPr>
          <p:cNvPr id="401" name="Google Shape;401;p54"/>
          <p:cNvSpPr/>
          <p:nvPr/>
        </p:nvSpPr>
        <p:spPr>
          <a:xfrm>
            <a:off x="566350" y="3933625"/>
            <a:ext cx="1524900" cy="454200"/>
          </a:xfrm>
          <a:prstGeom prst="roundRect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Interactive Map Lead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2588275" y="3933625"/>
            <a:ext cx="1549800" cy="454200"/>
          </a:xfrm>
          <a:prstGeom prst="roundRect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Live Data Fetching Lead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4613125" y="3933625"/>
            <a:ext cx="1466400" cy="454200"/>
          </a:xfrm>
          <a:prstGeom prst="roundRect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Database Lead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6637950" y="3933625"/>
            <a:ext cx="1466400" cy="454200"/>
          </a:xfrm>
          <a:prstGeom prst="roundRect">
            <a:avLst>
              <a:gd fmla="val 50000" name="adj"/>
            </a:avLst>
          </a:prstGeom>
          <a:solidFill>
            <a:srgbClr val="674EA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UI/UX Lead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standing on the sidewalk." id="410" name="Google Shape;41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44" l="18142" r="23913" t="3454"/>
          <a:stretch/>
        </p:blipFill>
        <p:spPr>
          <a:xfrm>
            <a:off x="6809550" y="792893"/>
            <a:ext cx="1732800" cy="18558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standing on street wearing beanie." id="411" name="Google Shape;411;p5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0334" l="17073" r="17080" t="22664"/>
          <a:stretch/>
        </p:blipFill>
        <p:spPr>
          <a:xfrm>
            <a:off x="4523100" y="792893"/>
            <a:ext cx="1732800" cy="1855800"/>
          </a:xfrm>
          <a:prstGeom prst="roundRect">
            <a:avLst>
              <a:gd fmla="val 16667" name="adj"/>
            </a:avLst>
          </a:prstGeom>
        </p:spPr>
      </p:pic>
      <p:sp>
        <p:nvSpPr>
          <p:cNvPr id="412" name="Google Shape;412;p55"/>
          <p:cNvSpPr txBox="1"/>
          <p:nvPr>
            <p:ph type="title"/>
          </p:nvPr>
        </p:nvSpPr>
        <p:spPr>
          <a:xfrm>
            <a:off x="450850" y="596800"/>
            <a:ext cx="3330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2"/>
                </a:solidFill>
              </a:rPr>
              <a:t>Objective + </a:t>
            </a:r>
            <a:r>
              <a:rPr lang="en" sz="3400">
                <a:solidFill>
                  <a:schemeClr val="dk2"/>
                </a:solidFill>
              </a:rPr>
              <a:t>Target Audience</a:t>
            </a:r>
            <a:endParaRPr sz="3400">
              <a:solidFill>
                <a:schemeClr val="dk2"/>
              </a:solidFill>
            </a:endParaRPr>
          </a:p>
        </p:txBody>
      </p:sp>
      <p:sp>
        <p:nvSpPr>
          <p:cNvPr id="413" name="Google Shape;413;p55"/>
          <p:cNvSpPr txBox="1"/>
          <p:nvPr>
            <p:ph idx="1" type="subTitle"/>
          </p:nvPr>
        </p:nvSpPr>
        <p:spPr>
          <a:xfrm>
            <a:off x="4523100" y="2260050"/>
            <a:ext cx="1732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Persona 1: Jack</a:t>
            </a:r>
            <a:endParaRPr/>
          </a:p>
        </p:txBody>
      </p:sp>
      <p:sp>
        <p:nvSpPr>
          <p:cNvPr id="414" name="Google Shape;414;p55"/>
          <p:cNvSpPr txBox="1"/>
          <p:nvPr>
            <p:ph idx="4" type="body"/>
          </p:nvPr>
        </p:nvSpPr>
        <p:spPr>
          <a:xfrm>
            <a:off x="4405700" y="2648700"/>
            <a:ext cx="2235900" cy="15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chemeClr val="dk2"/>
                </a:solidFill>
              </a:rPr>
              <a:t>Jack is an administrator for an automotive company. Jack wants to keep track of global CO₂ emissions growth for a presentation on moving the company towards green energy.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dk2"/>
                </a:solidFill>
              </a:rPr>
              <a:t>He needs an easy way to see updated daily values.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15" name="Google Shape;415;p55"/>
          <p:cNvSpPr txBox="1"/>
          <p:nvPr>
            <p:ph idx="5" type="subTitle"/>
          </p:nvPr>
        </p:nvSpPr>
        <p:spPr>
          <a:xfrm>
            <a:off x="6749600" y="2260050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Persona 2: Laura</a:t>
            </a:r>
            <a:endParaRPr/>
          </a:p>
        </p:txBody>
      </p:sp>
      <p:sp>
        <p:nvSpPr>
          <p:cNvPr id="416" name="Google Shape;416;p55"/>
          <p:cNvSpPr txBox="1"/>
          <p:nvPr>
            <p:ph idx="6" type="body"/>
          </p:nvPr>
        </p:nvSpPr>
        <p:spPr>
          <a:xfrm>
            <a:off x="6736550" y="2648700"/>
            <a:ext cx="21135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chemeClr val="dk2"/>
                </a:solidFill>
              </a:rPr>
              <a:t>Laura is a school teacher who wants to have her students learn more about climate change.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dk2"/>
                </a:solidFill>
              </a:rPr>
              <a:t>She needs a place that makes it easy to understand how CO₂ and Temperature can affect Glacier health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417" name="Google Shape;417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55"/>
          <p:cNvSpPr txBox="1"/>
          <p:nvPr>
            <p:ph idx="7" type="body"/>
          </p:nvPr>
        </p:nvSpPr>
        <p:spPr>
          <a:xfrm>
            <a:off x="118275" y="2193525"/>
            <a:ext cx="42033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wanted to create a web application that would visualize the relationships between global fluctuations of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CO₂ levels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glacier mass loss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MeltMonitor is intended to be used as an educational tool for an easier understanding of how these components interact in regard to climate change.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452575" y="596800"/>
            <a:ext cx="52818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232975" y="1438400"/>
            <a:ext cx="32127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bring this product together we used: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Frontend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React 18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Vite 5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React Router 6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UI Framework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Material UI 6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MUI X Charts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Processing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Papa Parse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Custom ML algorithms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Languages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JavaScript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HTML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3266375" y="1438400"/>
            <a:ext cx="32127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Maps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GeoJSON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SVG-based choropleth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Styling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MUI theming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CSS-in-JS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Tailwind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Vite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ESLint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PostCSS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ster React 18: Features, Tips, and Best Practices" id="427" name="Google Shape;427;p56"/>
          <p:cNvPicPr preferRelativeResize="0"/>
          <p:nvPr/>
        </p:nvPicPr>
        <p:blipFill rotWithShape="1">
          <a:blip r:embed="rId3">
            <a:alphaModFix/>
          </a:blip>
          <a:srcRect b="21405" l="25866" r="26178" t="19642"/>
          <a:stretch/>
        </p:blipFill>
        <p:spPr>
          <a:xfrm>
            <a:off x="7546925" y="203201"/>
            <a:ext cx="1393526" cy="10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225" y="203205"/>
            <a:ext cx="1325725" cy="130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erial-UI is now Material UI! - MUI" id="429" name="Google Shape;4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150" y="1386450"/>
            <a:ext cx="118530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pa Parse (@papaparse) / Posts / X" id="430" name="Google Shape;43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250" y="1717725"/>
            <a:ext cx="118530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CSS - Wikipedia" id="431" name="Google Shape;43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0875" y="3111250"/>
            <a:ext cx="1090950" cy="10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 rotWithShape="1">
          <a:blip r:embed="rId8">
            <a:alphaModFix/>
          </a:blip>
          <a:srcRect b="31377" l="5394" r="5882" t="31130"/>
          <a:stretch/>
        </p:blipFill>
        <p:spPr>
          <a:xfrm>
            <a:off x="5805919" y="4531426"/>
            <a:ext cx="1949230" cy="46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Logo Download png" id="433" name="Google Shape;43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49500" y="2678965"/>
            <a:ext cx="1090950" cy="123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TML5 logo and wordmark.svg ..." id="434" name="Google Shape;434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8550" y="3301250"/>
            <a:ext cx="1090950" cy="10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625701" y="2038725"/>
            <a:ext cx="31677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</a:pPr>
            <a:r>
              <a:rPr b="1" lang="en" sz="1400"/>
              <a:t>Main dashboard</a:t>
            </a:r>
            <a:r>
              <a:rPr lang="en" sz="1400"/>
              <a:t>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/>
              <a:t>Interactive global map Page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/>
              <a:t>Learning Center Page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/>
              <a:t>Profile Page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/>
              <a:t>Sources page</a:t>
            </a:r>
            <a:r>
              <a:rPr lang="en" sz="14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7" title="Screen Shot 2025-12-01 at 2.31.3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94" r="32712" t="22402"/>
          <a:stretch/>
        </p:blipFill>
        <p:spPr>
          <a:xfrm>
            <a:off x="5201175" y="203250"/>
            <a:ext cx="3744000" cy="2203500"/>
          </a:xfrm>
          <a:prstGeom prst="roundRect">
            <a:avLst>
              <a:gd fmla="val 16667" name="adj"/>
            </a:avLst>
          </a:prstGeom>
        </p:spPr>
      </p:pic>
      <p:pic>
        <p:nvPicPr>
          <p:cNvPr id="441" name="Google Shape;441;p57" title="Screen Shot 2025-12-01 at 2.24.52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21023" t="0"/>
          <a:stretch/>
        </p:blipFill>
        <p:spPr>
          <a:xfrm>
            <a:off x="5201175" y="2624675"/>
            <a:ext cx="3744000" cy="2203500"/>
          </a:xfrm>
          <a:prstGeom prst="roundRect">
            <a:avLst>
              <a:gd fmla="val 16667" name="adj"/>
            </a:avLst>
          </a:prstGeom>
        </p:spPr>
      </p:pic>
      <p:sp>
        <p:nvSpPr>
          <p:cNvPr id="442" name="Google Shape;442;p57"/>
          <p:cNvSpPr txBox="1"/>
          <p:nvPr>
            <p:ph type="title"/>
          </p:nvPr>
        </p:nvSpPr>
        <p:spPr>
          <a:xfrm>
            <a:off x="213750" y="596800"/>
            <a:ext cx="45024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Our Major Features?</a:t>
            </a:r>
            <a:endParaRPr/>
          </a:p>
        </p:txBody>
      </p:sp>
      <p:sp>
        <p:nvSpPr>
          <p:cNvPr id="443" name="Google Shape;443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452575" y="596800"/>
            <a:ext cx="52818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Main Dashboard</a:t>
            </a:r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97950" y="1715188"/>
            <a:ext cx="4224300" cy="26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The main dashboard consists</a:t>
            </a:r>
            <a:r>
              <a:rPr lang="en"/>
              <a:t>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CO₂</a:t>
            </a:r>
            <a:r>
              <a:rPr lang="en"/>
              <a:t> in Parts Per Million (PPM) </a:t>
            </a:r>
            <a:r>
              <a:rPr lang="en"/>
              <a:t>(Statistic + Trend Chart)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Temp</a:t>
            </a:r>
            <a:r>
              <a:rPr lang="en"/>
              <a:t> in C° or F° </a:t>
            </a:r>
            <a:r>
              <a:rPr lang="en"/>
              <a:t>(Statistic + Trend Chart)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Glacier Mass Loss</a:t>
            </a:r>
            <a:r>
              <a:rPr lang="en"/>
              <a:t> in meters water equivalent (m.w.e) </a:t>
            </a:r>
            <a:r>
              <a:rPr lang="en"/>
              <a:t>(Statistic + Trend Chart)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Unit Toggle</a:t>
            </a:r>
            <a:r>
              <a:rPr lang="en"/>
              <a:t>: Convert between </a:t>
            </a:r>
            <a:r>
              <a:rPr lang="en"/>
              <a:t>C° or F°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Climate Fact</a:t>
            </a:r>
            <a:r>
              <a:rPr lang="en"/>
              <a:t>: Daily AI generated climate fact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Quick Tips</a:t>
            </a:r>
            <a:r>
              <a:rPr lang="en"/>
              <a:t>: AI generated tips about the application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58"/>
          <p:cNvPicPr preferRelativeResize="0"/>
          <p:nvPr/>
        </p:nvPicPr>
        <p:blipFill rotWithShape="1">
          <a:blip r:embed="rId3">
            <a:alphaModFix/>
          </a:blip>
          <a:srcRect b="0" l="16998" r="17774" t="5970"/>
          <a:stretch/>
        </p:blipFill>
        <p:spPr>
          <a:xfrm>
            <a:off x="4451925" y="1339875"/>
            <a:ext cx="4608701" cy="34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>
            <p:ph type="title"/>
          </p:nvPr>
        </p:nvSpPr>
        <p:spPr>
          <a:xfrm>
            <a:off x="452575" y="596800"/>
            <a:ext cx="83973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2</a:t>
            </a:r>
            <a:r>
              <a:rPr lang="en" sz="4000"/>
              <a:t>. Interactive Global Map + ML </a:t>
            </a:r>
            <a:r>
              <a:rPr lang="en" sz="4000"/>
              <a:t>Forecasting</a:t>
            </a:r>
            <a:endParaRPr sz="4000"/>
          </a:p>
        </p:txBody>
      </p:sp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0" y="1638750"/>
            <a:ext cx="53733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Interactive Map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What It Does: </a:t>
            </a:r>
            <a:endParaRPr b="1"/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Visualizes CO₂ emissions for 258 countries (1949-2024).</a:t>
            </a:r>
            <a:endParaRPr/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Two metrics: Total emissions (Gt) or per capita (t/person).</a:t>
            </a:r>
            <a:endParaRPr b="1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ML Forecasting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What It Does:</a:t>
            </a:r>
            <a:endParaRPr b="1"/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Predicts global CO₂ emissions for the next 10 years (2025-2034) </a:t>
            </a:r>
            <a:endParaRPr/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Current: 38.60 Gt → Predicted 2034: 42.04 Gt (+8.9%) </a:t>
            </a:r>
            <a:endParaRPr/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Uses 4 ML algorithms combined: Linear, Polynomial, Exponential Smoothing, Moving Average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59" title="Screenshot 2025-12-02 at 6.28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25" y="1273850"/>
            <a:ext cx="3303649" cy="20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9" title="Screenshot 2025-12-02 at 6.28.41 PM.png"/>
          <p:cNvPicPr preferRelativeResize="0"/>
          <p:nvPr/>
        </p:nvPicPr>
        <p:blipFill rotWithShape="1">
          <a:blip r:embed="rId4">
            <a:alphaModFix/>
          </a:blip>
          <a:srcRect b="18950" l="3019" r="4353" t="1158"/>
          <a:stretch/>
        </p:blipFill>
        <p:spPr>
          <a:xfrm>
            <a:off x="5546225" y="3132625"/>
            <a:ext cx="3303649" cy="191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60"/>
          <p:cNvSpPr txBox="1"/>
          <p:nvPr>
            <p:ph type="title"/>
          </p:nvPr>
        </p:nvSpPr>
        <p:spPr>
          <a:xfrm>
            <a:off x="420875" y="596800"/>
            <a:ext cx="53883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3</a:t>
            </a:r>
            <a:r>
              <a:rPr lang="en" sz="4000"/>
              <a:t>. Learning Center</a:t>
            </a:r>
            <a:endParaRPr sz="4000"/>
          </a:p>
        </p:txBody>
      </p:sp>
      <p:sp>
        <p:nvSpPr>
          <p:cNvPr id="467" name="Google Shape;467;p60"/>
          <p:cNvSpPr txBox="1"/>
          <p:nvPr>
            <p:ph idx="1" type="body"/>
          </p:nvPr>
        </p:nvSpPr>
        <p:spPr>
          <a:xfrm>
            <a:off x="351650" y="1531650"/>
            <a:ext cx="4295400" cy="32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Personalized </a:t>
            </a:r>
            <a:r>
              <a:rPr b="1" lang="en"/>
              <a:t>Components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Streaks, </a:t>
            </a:r>
            <a:r>
              <a:rPr b="1" lang="en"/>
              <a:t>Quizzes</a:t>
            </a:r>
            <a:r>
              <a:rPr b="1" lang="en"/>
              <a:t>, Scores, Badge Progress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Tabs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Quizzes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Compare: stats for </a:t>
            </a:r>
            <a:r>
              <a:rPr b="1" lang="en"/>
              <a:t>different</a:t>
            </a:r>
            <a:r>
              <a:rPr b="1" lang="en"/>
              <a:t> counties 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AI Assistant: to help further assist learning </a:t>
            </a:r>
            <a:r>
              <a:rPr b="1" lang="en"/>
              <a:t>needs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Quick Actions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Faster navigation around the site</a:t>
            </a:r>
            <a:endParaRPr b="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0" l="15553" r="15930" t="7011"/>
          <a:stretch/>
        </p:blipFill>
        <p:spPr>
          <a:xfrm>
            <a:off x="4681875" y="1383075"/>
            <a:ext cx="4348675" cy="30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452575" y="596800"/>
            <a:ext cx="67206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User Profile</a:t>
            </a:r>
            <a:endParaRPr/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364550" y="1290375"/>
            <a:ext cx="3810600" cy="3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What User Profile </a:t>
            </a:r>
            <a:r>
              <a:rPr b="1" lang="en"/>
              <a:t>consists of</a:t>
            </a:r>
            <a:r>
              <a:rPr b="1" lang="en"/>
              <a:t>: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Overview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Saved Views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Settings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Overview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Streak Quiz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Home Country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Quick Climate Fact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Quick Actions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What Does It Provide</a:t>
            </a:r>
            <a:r>
              <a:rPr lang="en"/>
              <a:t>:</a:t>
            </a:r>
            <a:endParaRPr b="1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/>
              <a:t>For getting around</a:t>
            </a:r>
            <a:endParaRPr b="1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/>
              <a:t>Map, dashboard, sources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1" title="Screenshot_2025-12-03_at_10.39.06_PM.png"/>
          <p:cNvPicPr preferRelativeResize="0"/>
          <p:nvPr/>
        </p:nvPicPr>
        <p:blipFill rotWithShape="1">
          <a:blip r:embed="rId3">
            <a:alphaModFix/>
          </a:blip>
          <a:srcRect b="0" l="15773" r="16208" t="0"/>
          <a:stretch/>
        </p:blipFill>
        <p:spPr>
          <a:xfrm>
            <a:off x="4096225" y="1180225"/>
            <a:ext cx="4759123" cy="36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